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494" r:id="rId3"/>
    <p:sldId id="368" r:id="rId4"/>
    <p:sldId id="366" r:id="rId5"/>
    <p:sldId id="705" r:id="rId6"/>
    <p:sldId id="725" r:id="rId7"/>
    <p:sldId id="726" r:id="rId8"/>
    <p:sldId id="727" r:id="rId9"/>
    <p:sldId id="728" r:id="rId10"/>
    <p:sldId id="731" r:id="rId11"/>
    <p:sldId id="732" r:id="rId12"/>
    <p:sldId id="744" r:id="rId13"/>
    <p:sldId id="733" r:id="rId14"/>
    <p:sldId id="745" r:id="rId15"/>
    <p:sldId id="746" r:id="rId16"/>
    <p:sldId id="747" r:id="rId17"/>
    <p:sldId id="748" r:id="rId18"/>
    <p:sldId id="749" r:id="rId19"/>
    <p:sldId id="750" r:id="rId20"/>
    <p:sldId id="751" r:id="rId21"/>
    <p:sldId id="752" r:id="rId22"/>
    <p:sldId id="753" r:id="rId23"/>
    <p:sldId id="755" r:id="rId24"/>
    <p:sldId id="754" r:id="rId25"/>
    <p:sldId id="756" r:id="rId26"/>
    <p:sldId id="495" r:id="rId27"/>
    <p:sldId id="758" r:id="rId2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6600"/>
    <a:srgbClr val="0000FF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7" autoAdjust="0"/>
    <p:restoredTop sz="93237" autoAdjust="0"/>
  </p:normalViewPr>
  <p:slideViewPr>
    <p:cSldViewPr snapToGrid="0" snapToObjects="1">
      <p:cViewPr>
        <p:scale>
          <a:sx n="75" d="100"/>
          <a:sy n="75" d="100"/>
        </p:scale>
        <p:origin x="-108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2/16/2016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2/16/2016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2/16/2016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2/16/2016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2/16/2016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2/16/2016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2/16/2016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2/16/2016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2/16/2016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2/16/2016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2/16/2016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CMSC202</a:t>
            </a:r>
            <a:br>
              <a:rPr lang="en-US" altLang="en-US" dirty="0" smtClean="0"/>
            </a:br>
            <a:r>
              <a:rPr lang="en-US" altLang="en-US" dirty="0" smtClean="0"/>
              <a:t> Computer Science II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05 – </a:t>
            </a:r>
            <a:br>
              <a:rPr lang="en-US" altLang="en-US" sz="4000" dirty="0" smtClean="0"/>
            </a:br>
            <a:r>
              <a:rPr lang="en-US" altLang="en-US" dirty="0" smtClean="0"/>
              <a:t>References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9337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Dr.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5233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slides by Chris Marron at UMBC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of Pointers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2600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 = 5;     </a:t>
            </a:r>
            <a:endParaRPr lang="en-US" altLang="en-US" sz="26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z="2600" b="1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sz="2600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= &amp;x; 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altLang="en-US" sz="26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points to x */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2600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 = *</a:t>
            </a:r>
            <a:r>
              <a:rPr lang="en-US" altLang="en-US" sz="2600" b="1" dirty="0" err="1" smtClean="0"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y’s value is 5 */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dirty="0">
                <a:latin typeface="Courier New" pitchFamily="49" charset="0"/>
                <a:cs typeface="Courier New" pitchFamily="49" charset="0"/>
              </a:rPr>
              <a:t>x = 3;          </a:t>
            </a:r>
            <a:r>
              <a:rPr lang="en-US" altLang="en-US" sz="26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y is still 5 */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dirty="0">
                <a:latin typeface="Courier New" pitchFamily="49" charset="0"/>
                <a:cs typeface="Courier New" pitchFamily="49" charset="0"/>
              </a:rPr>
              <a:t>y = 2;</a:t>
            </a:r>
            <a:r>
              <a:rPr lang="en-US" altLang="en-US" sz="2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altLang="en-US" sz="26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x is still 3 */</a:t>
            </a:r>
          </a:p>
          <a:p>
            <a:pPr marL="457200" lvl="1" indent="0" eaLnBrk="1" hangingPunct="1">
              <a:buFont typeface="Arial" charset="0"/>
              <a:buNone/>
            </a:pPr>
            <a:endParaRPr lang="en-US" altLang="en-US" sz="26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993136"/>
              </p:ext>
            </p:extLst>
          </p:nvPr>
        </p:nvGraphicFramePr>
        <p:xfrm>
          <a:off x="533400" y="3860800"/>
          <a:ext cx="78486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598"/>
                <a:gridCol w="1796667"/>
                <a:gridCol w="1891229"/>
                <a:gridCol w="1702106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variable name</a:t>
                      </a:r>
                      <a:endParaRPr lang="en-US" sz="2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xPtr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memory address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0x7f960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0x7f95c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62000" y="2827945"/>
            <a:ext cx="31623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24300" y="2827945"/>
            <a:ext cx="44577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33400" y="3310545"/>
            <a:ext cx="31623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695700" y="3310545"/>
            <a:ext cx="44577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246851" y="5332702"/>
            <a:ext cx="54662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sz="2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246937" y="5321300"/>
            <a:ext cx="542925" cy="5207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12886" y="5332702"/>
            <a:ext cx="54662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sz="2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614737" y="5321300"/>
            <a:ext cx="542925" cy="5207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60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 animBg="1"/>
      <p:bldP spid="29" grpId="0" animBg="1"/>
      <p:bldP spid="32" grpId="0" animBg="1"/>
      <p:bldP spid="30" grpId="0" animBg="1"/>
      <p:bldP spid="30" grpId="1" animBg="1"/>
      <p:bldP spid="33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of Pointers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2600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 = 5;     </a:t>
            </a:r>
            <a:endParaRPr lang="en-US" altLang="en-US" sz="26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z="2600" b="1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sz="2600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= &amp;x; 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altLang="en-US" sz="26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points to x */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2600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 = *</a:t>
            </a:r>
            <a:r>
              <a:rPr lang="en-US" altLang="en-US" sz="2600" b="1" dirty="0" err="1" smtClean="0"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y’s value is 5 */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dirty="0">
                <a:latin typeface="Courier New" pitchFamily="49" charset="0"/>
                <a:cs typeface="Courier New" pitchFamily="49" charset="0"/>
              </a:rPr>
              <a:t>x = 3;          </a:t>
            </a:r>
            <a:r>
              <a:rPr lang="en-US" altLang="en-US" sz="26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y is still 5 */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dirty="0">
                <a:latin typeface="Courier New" pitchFamily="49" charset="0"/>
                <a:cs typeface="Courier New" pitchFamily="49" charset="0"/>
              </a:rPr>
              <a:t>y = 2;</a:t>
            </a:r>
            <a:r>
              <a:rPr lang="en-US" altLang="en-US" sz="2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altLang="en-US" sz="26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x is still 3 */</a:t>
            </a:r>
          </a:p>
          <a:p>
            <a:pPr marL="457200" lvl="1" indent="0" eaLnBrk="1" hangingPunct="1">
              <a:buFont typeface="Arial" charset="0"/>
              <a:buNone/>
            </a:pPr>
            <a:endParaRPr lang="en-US" altLang="en-US" sz="26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75716"/>
              </p:ext>
            </p:extLst>
          </p:nvPr>
        </p:nvGraphicFramePr>
        <p:xfrm>
          <a:off x="533400" y="3860800"/>
          <a:ext cx="78486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598"/>
                <a:gridCol w="1796667"/>
                <a:gridCol w="1891229"/>
                <a:gridCol w="1702106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variable name</a:t>
                      </a:r>
                      <a:endParaRPr lang="en-US" sz="2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xPtr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memory address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0x7f960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0x7f95c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88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Pointers and Arrays and Functions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</a:t>
            </a:r>
            <a:r>
              <a:rPr lang="en-US" dirty="0"/>
              <a:t>arrays are pointers, they are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always</a:t>
            </a:r>
            <a:r>
              <a:rPr lang="en-US" dirty="0" smtClean="0"/>
              <a:t> </a:t>
            </a:r>
            <a:r>
              <a:rPr lang="en-US" dirty="0"/>
              <a:t>passed by address to a function</a:t>
            </a:r>
          </a:p>
          <a:p>
            <a:endParaRPr lang="en-US" dirty="0"/>
          </a:p>
          <a:p>
            <a:r>
              <a:rPr lang="en-US" dirty="0" smtClean="0"/>
              <a:t>What does this mean?</a:t>
            </a:r>
            <a:endParaRPr lang="en-US" dirty="0"/>
          </a:p>
          <a:p>
            <a:pPr lvl="1"/>
            <a:r>
              <a:rPr lang="en-US" sz="3200" dirty="0" smtClean="0"/>
              <a:t>Program </a:t>
            </a:r>
            <a:r>
              <a:rPr lang="en-US" sz="3200" dirty="0"/>
              <a:t>does </a:t>
            </a:r>
            <a:r>
              <a:rPr lang="en-US" sz="3200" u="sng" dirty="0"/>
              <a:t>not</a:t>
            </a:r>
            <a:r>
              <a:rPr lang="en-US" sz="3200" dirty="0"/>
              <a:t> make a copy of an array</a:t>
            </a:r>
          </a:p>
          <a:p>
            <a:pPr lvl="1"/>
            <a:r>
              <a:rPr lang="en-US" sz="3200" dirty="0" smtClean="0"/>
              <a:t>Any </a:t>
            </a:r>
            <a:r>
              <a:rPr lang="en-US" sz="3200" dirty="0"/>
              <a:t>changes made to an array inside a function will remain after the function exits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24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Elements vs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Passing </a:t>
            </a:r>
            <a:r>
              <a:rPr lang="en-US" dirty="0"/>
              <a:t>one element of an array is </a:t>
            </a:r>
            <a:br>
              <a:rPr lang="en-US" dirty="0"/>
            </a:br>
            <a:r>
              <a:rPr lang="en-US" dirty="0"/>
              <a:t>still treated as </a:t>
            </a:r>
            <a:r>
              <a:rPr lang="en-US" dirty="0" smtClean="0"/>
              <a:t>pass by value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classNums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</a:t>
            </a:r>
            <a:r>
              <a:rPr lang="en-US" dirty="0" smtClean="0"/>
              <a:t>is a single variable of type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, and is passed to the function by value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classNums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is an array, and is passed to </a:t>
            </a:r>
            <a:br>
              <a:rPr lang="en-US" dirty="0" smtClean="0"/>
            </a:br>
            <a:r>
              <a:rPr lang="en-US" dirty="0" smtClean="0"/>
              <a:t>the function by its address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28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C-Strings and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Reminder!</a:t>
            </a:r>
          </a:p>
          <a:p>
            <a:r>
              <a:rPr lang="en-US" dirty="0" smtClean="0"/>
              <a:t>C-style strings are arrays of characters</a:t>
            </a:r>
          </a:p>
          <a:p>
            <a:pPr lvl="3"/>
            <a:endParaRPr lang="en-US" dirty="0"/>
          </a:p>
          <a:p>
            <a:r>
              <a:rPr lang="en-US" dirty="0" smtClean="0"/>
              <a:t>So functions always pass C-Strings by…</a:t>
            </a:r>
          </a:p>
          <a:p>
            <a:pPr lvl="1"/>
            <a:r>
              <a:rPr lang="en-US" sz="3200" dirty="0" smtClean="0"/>
              <a:t>Address!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Pass to a function by name only</a:t>
            </a:r>
          </a:p>
          <a:p>
            <a:pPr lvl="1"/>
            <a:r>
              <a:rPr lang="en-US" sz="3200" dirty="0" smtClean="0"/>
              <a:t>Just like any other array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08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C-Strings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function prototype, that looks like this:</a:t>
            </a:r>
          </a:p>
          <a:p>
            <a:pPr lvl="3"/>
            <a:endParaRPr lang="en-US" sz="1000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function takes a char pointer */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toUpper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 =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toUpper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is also a valid function prototype: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toUpper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74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Passing Variables: 3 Options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8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Passing by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470900" cy="4742531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“default” way to pass variables to </a:t>
            </a:r>
            <a:r>
              <a:rPr lang="en-US" dirty="0" smtClean="0"/>
              <a:t>functions</a:t>
            </a:r>
            <a:endParaRPr lang="en-US" dirty="0"/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prototype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printVal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&amp;x;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   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call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also valid call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9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Passing by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470900" cy="4742531"/>
          </a:xfrm>
        </p:spPr>
        <p:txBody>
          <a:bodyPr/>
          <a:lstStyle/>
          <a:p>
            <a:r>
              <a:rPr lang="en-US" dirty="0" smtClean="0"/>
              <a:t>Uses pointers, and uses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smtClean="0"/>
              <a:t> operators</a:t>
            </a:r>
            <a:endParaRPr lang="en-US" dirty="0"/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prototype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changeVal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&amp;x;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changeVal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call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changeVal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also valid call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93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Variables</a:t>
            </a:r>
          </a:p>
          <a:p>
            <a:pPr lvl="1"/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Addresses</a:t>
            </a:r>
          </a:p>
          <a:p>
            <a:r>
              <a:rPr lang="en-US" sz="3600" dirty="0" smtClean="0"/>
              <a:t>Pointers</a:t>
            </a:r>
          </a:p>
          <a:p>
            <a:pPr lvl="1"/>
            <a:r>
              <a:rPr lang="en-US" sz="2800" dirty="0" smtClean="0"/>
              <a:t>Creating</a:t>
            </a:r>
          </a:p>
          <a:p>
            <a:pPr lvl="1"/>
            <a:r>
              <a:rPr lang="en-US" dirty="0" smtClean="0"/>
              <a:t>Initializing</a:t>
            </a:r>
          </a:p>
          <a:p>
            <a:pPr lvl="1"/>
            <a:r>
              <a:rPr lang="en-US" sz="2800" dirty="0" smtClean="0"/>
              <a:t>Dereferencing</a:t>
            </a:r>
          </a:p>
          <a:p>
            <a:r>
              <a:rPr lang="en-US" sz="3200" dirty="0" smtClean="0"/>
              <a:t>Pointers and Functions</a:t>
            </a:r>
          </a:p>
          <a:p>
            <a:pPr lvl="1"/>
            <a:r>
              <a:rPr lang="en-US" sz="2800" dirty="0" smtClean="0"/>
              <a:t>“Returning” more than one value</a:t>
            </a:r>
          </a:p>
          <a:p>
            <a:pPr lvl="1"/>
            <a:endParaRPr lang="en-US" sz="28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21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Option: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References are</a:t>
            </a:r>
          </a:p>
          <a:p>
            <a:pPr lvl="1"/>
            <a:r>
              <a:rPr lang="en-US" sz="3200" dirty="0" smtClean="0"/>
              <a:t>Safer than pointers</a:t>
            </a:r>
          </a:p>
          <a:p>
            <a:pPr lvl="1"/>
            <a:r>
              <a:rPr lang="en-US" sz="3200" dirty="0" smtClean="0"/>
              <a:t>Less powerful</a:t>
            </a:r>
            <a:endParaRPr lang="en-US" sz="3200" dirty="0"/>
          </a:p>
          <a:p>
            <a:pPr lvl="1"/>
            <a:r>
              <a:rPr lang="en-US" sz="3200" dirty="0" smtClean="0"/>
              <a:t>More restricted in usage</a:t>
            </a:r>
          </a:p>
          <a:p>
            <a:pPr lvl="3"/>
            <a:endParaRPr lang="en-US" dirty="0"/>
          </a:p>
          <a:p>
            <a:r>
              <a:rPr lang="en-US" dirty="0" smtClean="0"/>
              <a:t>Use the ampersand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smtClean="0"/>
              <a:t>) for declaration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xRef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33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created, references don’t need to use the ampersand or asterisk</a:t>
            </a:r>
          </a:p>
          <a:p>
            <a:pPr lvl="1"/>
            <a:r>
              <a:rPr lang="en-US" sz="3200" dirty="0" smtClean="0"/>
              <a:t>They look like “normal” variables</a:t>
            </a:r>
          </a:p>
          <a:p>
            <a:pPr lvl="1"/>
            <a:r>
              <a:rPr lang="en-US" sz="3200" dirty="0" smtClean="0"/>
              <a:t>But behave (somewhat) like pointers</a:t>
            </a:r>
          </a:p>
          <a:p>
            <a:pPr lvl="3"/>
            <a:endParaRPr lang="en-US" dirty="0"/>
          </a:p>
          <a:p>
            <a:pPr eaLnBrk="1" hangingPunct="1"/>
            <a:r>
              <a:rPr lang="en-US" altLang="en-US" dirty="0" smtClean="0"/>
              <a:t>References </a:t>
            </a:r>
            <a:r>
              <a:rPr lang="en-US" altLang="en-US" b="1" dirty="0"/>
              <a:t>must</a:t>
            </a:r>
            <a:r>
              <a:rPr lang="en-US" altLang="en-US" dirty="0"/>
              <a:t> be initialized at declaration</a:t>
            </a:r>
          </a:p>
          <a:p>
            <a:pPr eaLnBrk="1" hangingPunct="1"/>
            <a:r>
              <a:rPr lang="en-US" altLang="en-US" dirty="0" smtClean="0"/>
              <a:t>References </a:t>
            </a:r>
            <a:r>
              <a:rPr lang="en-US" altLang="en-US" b="1" dirty="0"/>
              <a:t>cannot</a:t>
            </a:r>
            <a:r>
              <a:rPr lang="en-US" altLang="en-US" dirty="0"/>
              <a:t> be changed</a:t>
            </a:r>
          </a:p>
          <a:p>
            <a:pPr eaLnBrk="1" hangingPunct="1"/>
            <a:r>
              <a:rPr lang="en-US" altLang="en-US" dirty="0" smtClean="0"/>
              <a:t>References </a:t>
            </a:r>
            <a:r>
              <a:rPr lang="en-US" altLang="en-US" dirty="0"/>
              <a:t>can be treated as another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“</a:t>
            </a:r>
            <a:r>
              <a:rPr lang="en-US" altLang="en-US" dirty="0"/>
              <a:t>name” for a variable (no dereferencing)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74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and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that take in references (instead of addresses) look almost identical to functions that take in “normal” values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changeByRef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x = x + 1;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Prototype changes, but function body looks like that of a function that takes in a value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02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Reference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72500" cy="4742531"/>
          </a:xfrm>
        </p:spPr>
        <p:txBody>
          <a:bodyPr/>
          <a:lstStyle/>
          <a:p>
            <a:r>
              <a:rPr lang="en-US" dirty="0" smtClean="0"/>
              <a:t>Calling also looks similar to functions “by value”</a:t>
            </a:r>
          </a:p>
          <a:p>
            <a:pPr lvl="3"/>
            <a:endParaRPr lang="en-US" dirty="0"/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changeByRef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//prototype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x;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reference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changeByRef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call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hangeByRef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also valid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20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 to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References are static</a:t>
            </a:r>
          </a:p>
          <a:p>
            <a:pPr lvl="1"/>
            <a:r>
              <a:rPr lang="en-US" sz="3200" dirty="0" smtClean="0"/>
              <a:t>Once initialized, they are forever tied </a:t>
            </a:r>
            <a:br>
              <a:rPr lang="en-US" sz="3200" dirty="0" smtClean="0"/>
            </a:br>
            <a:r>
              <a:rPr lang="en-US" sz="3200" dirty="0" smtClean="0"/>
              <a:t>to the thing that they reference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Using them looks identical to using a value</a:t>
            </a:r>
          </a:p>
          <a:p>
            <a:pPr lvl="1"/>
            <a:r>
              <a:rPr lang="en-US" sz="3200" dirty="0" smtClean="0"/>
              <a:t>That’s a good thing though?  It’s easier!</a:t>
            </a:r>
          </a:p>
          <a:p>
            <a:pPr lvl="1"/>
            <a:r>
              <a:rPr lang="en-US" sz="3200" dirty="0" smtClean="0"/>
              <a:t>But it can also be confusing</a:t>
            </a:r>
          </a:p>
          <a:p>
            <a:pPr lvl="2"/>
            <a:r>
              <a:rPr lang="en-US" sz="2800" dirty="0" smtClean="0"/>
              <a:t>May think you’re passing by value, and that the contents of the variable won’t be changed</a:t>
            </a:r>
            <a:endParaRPr lang="en-US" sz="2800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966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LIVECODING!!!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Project 1 has been released</a:t>
            </a:r>
          </a:p>
          <a:p>
            <a:r>
              <a:rPr lang="en-US" dirty="0" smtClean="0"/>
              <a:t>Found on Professor’s Marron website</a:t>
            </a:r>
          </a:p>
          <a:p>
            <a:r>
              <a:rPr lang="en-US" dirty="0" smtClean="0"/>
              <a:t>Due by 9:00 PM on February 23rd</a:t>
            </a:r>
          </a:p>
          <a:p>
            <a:r>
              <a:rPr lang="en-US" dirty="0" smtClean="0"/>
              <a:t>Get started on it now!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Next time: Classes and 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87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47100" cy="4742531"/>
          </a:xfrm>
        </p:spPr>
        <p:txBody>
          <a:bodyPr/>
          <a:lstStyle/>
          <a:p>
            <a:r>
              <a:rPr lang="en-US" dirty="0"/>
              <a:t>Write a function called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makeChange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that </a:t>
            </a:r>
            <a:r>
              <a:rPr lang="en-US" dirty="0"/>
              <a:t>takes in a value in cents, represented as an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and </a:t>
            </a:r>
            <a:r>
              <a:rPr lang="en-US" dirty="0"/>
              <a:t>then calculates the number of quarters, dimes, nickels, &amp; pennies needed for change</a:t>
            </a:r>
          </a:p>
          <a:p>
            <a:endParaRPr lang="en-US" dirty="0"/>
          </a:p>
          <a:p>
            <a:r>
              <a:rPr lang="en-US" dirty="0"/>
              <a:t>The function can take in multiple arguments</a:t>
            </a:r>
          </a:p>
          <a:p>
            <a:r>
              <a:rPr lang="en-US" dirty="0"/>
              <a:t>The function does not return anything</a:t>
            </a:r>
          </a:p>
          <a:p>
            <a:r>
              <a:rPr lang="en-US" dirty="0"/>
              <a:t>The cents value is guaranteed to be correct</a:t>
            </a:r>
          </a:p>
          <a:p>
            <a:pPr lvl="1"/>
            <a:r>
              <a:rPr lang="en-US" sz="3200" dirty="0"/>
              <a:t>A valid integer, positive,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5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9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review and better understand pointers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discuss how pointers are used to pass entire arrays to functions</a:t>
            </a:r>
          </a:p>
          <a:p>
            <a:pPr lvl="3"/>
            <a:endParaRPr lang="en-US" dirty="0"/>
          </a:p>
          <a:p>
            <a:r>
              <a:rPr lang="en-US" dirty="0" smtClean="0"/>
              <a:t>To learn about references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10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Pointers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9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of Pointers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2600" b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 = 5;     </a:t>
            </a:r>
            <a:endParaRPr lang="en-US" altLang="en-US" sz="2600" b="1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z="2600" b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xPtr 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= &amp;x; </a:t>
            </a:r>
            <a:r>
              <a:rPr lang="en-US" altLang="en-US" sz="2600" b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xPtr points to x */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2600" b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 = *xPtr; </a:t>
            </a:r>
            <a:r>
              <a:rPr lang="en-US" altLang="en-US" sz="2600" b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y’s value is ? */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330622"/>
              </p:ext>
            </p:extLst>
          </p:nvPr>
        </p:nvGraphicFramePr>
        <p:xfrm>
          <a:off x="533400" y="3860800"/>
          <a:ext cx="78486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598"/>
                <a:gridCol w="1796667"/>
                <a:gridCol w="1891229"/>
                <a:gridCol w="1702106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variable name</a:t>
                      </a:r>
                      <a:endParaRPr lang="en-US" sz="2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xPtr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memory address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0x7f960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0x7f95c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3149600" y="3949700"/>
            <a:ext cx="15494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149600" y="4648200"/>
            <a:ext cx="15494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149600" y="5308600"/>
            <a:ext cx="15494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53000" y="3949700"/>
            <a:ext cx="15494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953000" y="4648200"/>
            <a:ext cx="15494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953000" y="5308600"/>
            <a:ext cx="15494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43700" y="3949700"/>
            <a:ext cx="15494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743700" y="4648200"/>
            <a:ext cx="15494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743700" y="5308600"/>
            <a:ext cx="15494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1358232"/>
            <a:ext cx="31623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09650" y="1866232"/>
            <a:ext cx="31623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14400" y="2374232"/>
            <a:ext cx="31623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171950" y="1866232"/>
            <a:ext cx="44577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171950" y="2398964"/>
            <a:ext cx="44577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6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of Pointers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2600" b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 = 5;     </a:t>
            </a:r>
            <a:endParaRPr lang="en-US" altLang="en-US" sz="2600" b="1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z="2600" b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xPtr 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= &amp;x; </a:t>
            </a:r>
            <a:r>
              <a:rPr lang="en-US" altLang="en-US" sz="2600" b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xPtr points to x */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2600" b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 = *xPtr; </a:t>
            </a:r>
            <a:r>
              <a:rPr lang="en-US" altLang="en-US" sz="2600" b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y’s value is ? */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741374"/>
              </p:ext>
            </p:extLst>
          </p:nvPr>
        </p:nvGraphicFramePr>
        <p:xfrm>
          <a:off x="533400" y="3860800"/>
          <a:ext cx="78486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598"/>
                <a:gridCol w="1796667"/>
                <a:gridCol w="1891229"/>
                <a:gridCol w="1702106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variable name</a:t>
                      </a:r>
                      <a:endParaRPr lang="en-US" sz="2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xPtr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memory address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0x7f960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0x7f95c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42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of Pointers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2600" b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 = 5;     </a:t>
            </a:r>
            <a:endParaRPr lang="en-US" altLang="en-US" sz="2600" b="1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z="2600" b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xPtr 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= &amp;x; </a:t>
            </a:r>
            <a:r>
              <a:rPr lang="en-US" altLang="en-US" sz="2600" b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xPtr points to x */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2600" b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 = *xPtr; </a:t>
            </a:r>
            <a:r>
              <a:rPr lang="en-US" altLang="en-US" sz="2600" b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y’s value is ? */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366399"/>
              </p:ext>
            </p:extLst>
          </p:nvPr>
        </p:nvGraphicFramePr>
        <p:xfrm>
          <a:off x="533400" y="3860800"/>
          <a:ext cx="78486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598"/>
                <a:gridCol w="1796667"/>
                <a:gridCol w="1891229"/>
                <a:gridCol w="1702106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variable name</a:t>
                      </a:r>
                      <a:endParaRPr lang="en-US" sz="2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xPtr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memory address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0x7f960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0x7f95c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6727209" y="5298524"/>
            <a:ext cx="1611313" cy="520700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 rot="10205302" flipV="1">
            <a:off x="6512898" y="5895079"/>
            <a:ext cx="914400" cy="381000"/>
          </a:xfrm>
          <a:prstGeom prst="curvedUpArrow">
            <a:avLst>
              <a:gd name="adj1" fmla="val 22110"/>
              <a:gd name="adj2" fmla="val 38844"/>
              <a:gd name="adj3" fmla="val 31555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909523" y="5298179"/>
            <a:ext cx="1609725" cy="520700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 rot="13370389" flipV="1">
            <a:off x="4107835" y="5368029"/>
            <a:ext cx="914400" cy="381000"/>
          </a:xfrm>
          <a:prstGeom prst="curvedUpArrow">
            <a:avLst>
              <a:gd name="adj1" fmla="val 22110"/>
              <a:gd name="adj2" fmla="val 38844"/>
              <a:gd name="adj3" fmla="val 31555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123585" y="4620316"/>
            <a:ext cx="1611313" cy="520700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 rot="5992485">
            <a:off x="2399685" y="5029891"/>
            <a:ext cx="914400" cy="381000"/>
          </a:xfrm>
          <a:prstGeom prst="curvedUpArrow">
            <a:avLst>
              <a:gd name="adj1" fmla="val 22110"/>
              <a:gd name="adj2" fmla="val 38844"/>
              <a:gd name="adj3" fmla="val 31555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6727209" y="5298524"/>
            <a:ext cx="1611313" cy="520700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727209" y="5298524"/>
            <a:ext cx="1611313" cy="5207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101360" y="5298524"/>
            <a:ext cx="1611313" cy="5207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of Pointers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2600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 = 5;     </a:t>
            </a:r>
            <a:endParaRPr lang="en-US" altLang="en-US" sz="26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z="2600" b="1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sz="2600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= &amp;x; 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altLang="en-US" sz="26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points to x */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2600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 = *</a:t>
            </a:r>
            <a:r>
              <a:rPr lang="en-US" altLang="en-US" sz="2600" b="1" dirty="0" err="1" smtClean="0"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y’s value is </a:t>
            </a:r>
            <a:r>
              <a:rPr lang="en-US" altLang="en-US" sz="26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?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056570"/>
              </p:ext>
            </p:extLst>
          </p:nvPr>
        </p:nvGraphicFramePr>
        <p:xfrm>
          <a:off x="533400" y="3860800"/>
          <a:ext cx="78486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598"/>
                <a:gridCol w="1796667"/>
                <a:gridCol w="1891229"/>
                <a:gridCol w="1702106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variable name</a:t>
                      </a:r>
                      <a:endParaRPr lang="en-US" sz="2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xPtr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endParaRPr lang="en-US" sz="25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memory address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0x7f960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0x7f95c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0x7f96c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Curved Up Arrow 14"/>
          <p:cNvSpPr/>
          <p:nvPr/>
        </p:nvSpPr>
        <p:spPr>
          <a:xfrm rot="10205302" flipV="1">
            <a:off x="6512898" y="5895079"/>
            <a:ext cx="914400" cy="381000"/>
          </a:xfrm>
          <a:prstGeom prst="curvedUpArrow">
            <a:avLst>
              <a:gd name="adj1" fmla="val 22110"/>
              <a:gd name="adj2" fmla="val 38844"/>
              <a:gd name="adj3" fmla="val 31555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909523" y="5298179"/>
            <a:ext cx="1609725" cy="520700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 rot="13370389" flipV="1">
            <a:off x="4107835" y="5368029"/>
            <a:ext cx="914400" cy="381000"/>
          </a:xfrm>
          <a:prstGeom prst="curvedUpArrow">
            <a:avLst>
              <a:gd name="adj1" fmla="val 22110"/>
              <a:gd name="adj2" fmla="val 38844"/>
              <a:gd name="adj3" fmla="val 31555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123585" y="4620316"/>
            <a:ext cx="1611313" cy="520700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 rot="5992485">
            <a:off x="2399685" y="5029891"/>
            <a:ext cx="914400" cy="381000"/>
          </a:xfrm>
          <a:prstGeom prst="curvedUpArrow">
            <a:avLst>
              <a:gd name="adj1" fmla="val 22110"/>
              <a:gd name="adj2" fmla="val 38844"/>
              <a:gd name="adj3" fmla="val 31555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Curved Up Arrow 22"/>
          <p:cNvSpPr/>
          <p:nvPr/>
        </p:nvSpPr>
        <p:spPr>
          <a:xfrm flipV="1">
            <a:off x="3733184" y="3464961"/>
            <a:ext cx="4191000" cy="1804988"/>
          </a:xfrm>
          <a:prstGeom prst="curvedUpArrow">
            <a:avLst>
              <a:gd name="adj1" fmla="val 22110"/>
              <a:gd name="adj2" fmla="val 38844"/>
              <a:gd name="adj3" fmla="val 31555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46851" y="5332702"/>
            <a:ext cx="546628" cy="4770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2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727825" y="5298524"/>
            <a:ext cx="1611313" cy="5207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92651" y="2335502"/>
            <a:ext cx="546628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2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27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20" grpId="1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3" grpId="1" animBg="1"/>
      <p:bldP spid="3" grpId="0" animBg="1"/>
      <p:bldP spid="3" grpId="1" animBg="1"/>
      <p:bldP spid="24" grpId="0" animBg="1"/>
      <p:bldP spid="24" grpId="1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10729</TotalTime>
  <Words>910</Words>
  <Application>Microsoft Office PowerPoint</Application>
  <PresentationFormat>On-screen Show (4:3)</PresentationFormat>
  <Paragraphs>261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CMSC202  Computer Science II for Majors  Lecture 05 –  References</vt:lpstr>
      <vt:lpstr>Last Class We Covered</vt:lpstr>
      <vt:lpstr>Any Questions from Last Time?</vt:lpstr>
      <vt:lpstr>Today’s Objectives</vt:lpstr>
      <vt:lpstr>Review of Pointers</vt:lpstr>
      <vt:lpstr>Visualization of Pointers</vt:lpstr>
      <vt:lpstr>Visualization of Pointers</vt:lpstr>
      <vt:lpstr>Visualization of Pointers</vt:lpstr>
      <vt:lpstr>Visualization of Pointers</vt:lpstr>
      <vt:lpstr>Visualization of Pointers</vt:lpstr>
      <vt:lpstr>Visualization of Pointers</vt:lpstr>
      <vt:lpstr>Pointers and Arrays and Functions</vt:lpstr>
      <vt:lpstr>Arrays and Functions</vt:lpstr>
      <vt:lpstr>Array Elements vs Arrays</vt:lpstr>
      <vt:lpstr>C-Strings and Functions</vt:lpstr>
      <vt:lpstr>C-Strings as Arguments</vt:lpstr>
      <vt:lpstr>Passing Variables: 3 Options</vt:lpstr>
      <vt:lpstr>Review: Passing by Value</vt:lpstr>
      <vt:lpstr>Review: Passing by Address</vt:lpstr>
      <vt:lpstr>Third Option: References</vt:lpstr>
      <vt:lpstr>References</vt:lpstr>
      <vt:lpstr>Functions and References</vt:lpstr>
      <vt:lpstr>Calling Reference Functions</vt:lpstr>
      <vt:lpstr>Downsides to References</vt:lpstr>
      <vt:lpstr>LIVECODING!!!</vt:lpstr>
      <vt:lpstr>Announcements</vt:lpstr>
      <vt:lpstr>Practice Problem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186</cp:revision>
  <dcterms:created xsi:type="dcterms:W3CDTF">2014-05-05T14:25:42Z</dcterms:created>
  <dcterms:modified xsi:type="dcterms:W3CDTF">2016-02-16T16:18:01Z</dcterms:modified>
</cp:coreProperties>
</file>